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17339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254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254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94"/>
    <p:restoredTop sz="91394"/>
  </p:normalViewPr>
  <p:slideViewPr>
    <p:cSldViewPr snapToGrid="0">
      <p:cViewPr varScale="1">
        <p:scale>
          <a:sx n="92" d="100"/>
          <a:sy n="92" d="100"/>
        </p:scale>
        <p:origin x="30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8657488"/>
            <a:ext cx="11607801" cy="461060"/>
          </a:xfrm>
          <a:prstGeom prst="rect">
            <a:avLst/>
          </a:prstGeom>
        </p:spPr>
        <p:txBody>
          <a:bodyPr anchor="b"/>
          <a:lstStyle>
            <a:lvl1pPr marL="0" indent="0" defTabSz="587022">
              <a:lnSpc>
                <a:spcPct val="100000"/>
              </a:lnSpc>
              <a:buSzTx/>
              <a:buNone/>
              <a:defRPr b="1"/>
            </a:lvl1pPr>
          </a:lstStyle>
          <a:p>
            <a:r>
              <a:t>Автор и дата</a:t>
            </a:r>
          </a:p>
        </p:txBody>
      </p:sp>
      <p:sp>
        <p:nvSpPr>
          <p:cNvPr id="12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698500" y="1854200"/>
            <a:ext cx="11609057" cy="3302000"/>
          </a:xfrm>
          <a:prstGeom prst="rect">
            <a:avLst/>
          </a:prstGeom>
        </p:spPr>
        <p:txBody>
          <a:bodyPr anchor="b"/>
          <a:lstStyle/>
          <a:p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8500" y="5105400"/>
            <a:ext cx="11607800" cy="1456399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buSzTx/>
              <a:buNone/>
              <a:defRPr b="1"/>
            </a:lvl1pPr>
            <a:lvl2pPr marL="0" indent="457200" defTabSz="587022">
              <a:lnSpc>
                <a:spcPct val="100000"/>
              </a:lnSpc>
              <a:buSzTx/>
              <a:buNone/>
              <a:defRPr b="1"/>
            </a:lvl2pPr>
            <a:lvl3pPr marL="0" indent="914400" defTabSz="587022">
              <a:lnSpc>
                <a:spcPct val="100000"/>
              </a:lnSpc>
              <a:buSzTx/>
              <a:buNone/>
              <a:defRPr b="1"/>
            </a:lvl3pPr>
            <a:lvl4pPr marL="0" indent="1371600" defTabSz="587022">
              <a:lnSpc>
                <a:spcPct val="100000"/>
              </a:lnSpc>
              <a:buSzTx/>
              <a:buNone/>
              <a:defRPr b="1"/>
            </a:lvl4pPr>
            <a:lvl5pPr marL="0" indent="1828800" defTabSz="587022">
              <a:lnSpc>
                <a:spcPct val="100000"/>
              </a:lnSpc>
              <a:buSzTx/>
              <a:buNone/>
              <a:defRPr b="1"/>
            </a:lvl5pPr>
          </a:lstStyle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6353454" y="9220199"/>
            <a:ext cx="297892" cy="28747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98500" y="3568700"/>
            <a:ext cx="11607800" cy="26177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buSzTx/>
              <a:buNone/>
              <a:defRPr sz="820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Информационное сообщение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Информация о факте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6209979"/>
            <a:ext cx="11607800" cy="671803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SzTx/>
              <a:buNone/>
              <a:defRPr sz="38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Информация о факте</a:t>
            </a:r>
          </a:p>
        </p:txBody>
      </p:sp>
      <p:sp>
        <p:nvSpPr>
          <p:cNvPr id="107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698500" y="999066"/>
            <a:ext cx="11607800" cy="521091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buSzTx/>
              <a:buNone/>
              <a:defRPr sz="17600" b="1" spc="-176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457200" algn="ctr">
              <a:lnSpc>
                <a:spcPct val="80000"/>
              </a:lnSpc>
              <a:buSzTx/>
              <a:buNone/>
              <a:defRPr sz="17600" b="1" spc="-176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914400" algn="ctr">
              <a:lnSpc>
                <a:spcPct val="80000"/>
              </a:lnSpc>
              <a:buSzTx/>
              <a:buNone/>
              <a:defRPr sz="17600" b="1" spc="-176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1371600" algn="ctr">
              <a:lnSpc>
                <a:spcPct val="80000"/>
              </a:lnSpc>
              <a:buSzTx/>
              <a:buNone/>
              <a:defRPr sz="17600" b="1" spc="-176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1828800" algn="ctr">
              <a:lnSpc>
                <a:spcPct val="80000"/>
              </a:lnSpc>
              <a:buSzTx/>
              <a:buNone/>
              <a:defRPr sz="17600" b="1" spc="-176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36600" y="3721100"/>
            <a:ext cx="11531600" cy="2324100"/>
          </a:xfrm>
          <a:prstGeom prst="rect">
            <a:avLst/>
          </a:prstGeom>
        </p:spPr>
        <p:txBody>
          <a:bodyPr anchor="ctr"/>
          <a:lstStyle>
            <a:lvl1pPr marL="457200" indent="-342900">
              <a:lnSpc>
                <a:spcPct val="90000"/>
              </a:lnSpc>
              <a:buSzTx/>
              <a:buNone/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457200" indent="114300">
              <a:lnSpc>
                <a:spcPct val="90000"/>
              </a:lnSpc>
              <a:buSzTx/>
              <a:buNone/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457200" indent="571500">
              <a:lnSpc>
                <a:spcPct val="90000"/>
              </a:lnSpc>
              <a:buSzTx/>
              <a:buNone/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457200" indent="1028700">
              <a:lnSpc>
                <a:spcPct val="90000"/>
              </a:lnSpc>
              <a:buSzTx/>
              <a:buNone/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457200" indent="1485900">
              <a:lnSpc>
                <a:spcPct val="90000"/>
              </a:lnSpc>
              <a:buSzTx/>
              <a:buNone/>
              <a:defRPr sz="6000" spc="-119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«Важная цитата»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Авторство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6426200"/>
            <a:ext cx="11049000" cy="461059"/>
          </a:xfrm>
          <a:prstGeom prst="rect">
            <a:avLst/>
          </a:prstGeom>
        </p:spPr>
        <p:txBody>
          <a:bodyPr/>
          <a:lstStyle>
            <a:lvl1pPr marL="0" indent="0" defTabSz="563541">
              <a:lnSpc>
                <a:spcPct val="100000"/>
              </a:lnSpc>
              <a:buSzTx/>
              <a:buNone/>
              <a:defRPr sz="2304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Авторство</a:t>
            </a:r>
          </a:p>
        </p:txBody>
      </p:sp>
      <p:sp>
        <p:nvSpPr>
          <p:cNvPr id="11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Тарелка пасты папарделле с зелёным маслом из петрушки, жареным фундуком и стружкой сыра пармезан"/>
          <p:cNvSpPr>
            <a:spLocks noGrp="1"/>
          </p:cNvSpPr>
          <p:nvPr>
            <p:ph type="pic" idx="21"/>
          </p:nvPr>
        </p:nvSpPr>
        <p:spPr>
          <a:xfrm>
            <a:off x="-2082800" y="687558"/>
            <a:ext cx="11165190" cy="837389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Миска салата с жареным рисом, варёными яйцами и палочками для еды"/>
          <p:cNvSpPr>
            <a:spLocks noGrp="1"/>
          </p:cNvSpPr>
          <p:nvPr>
            <p:ph type="pic" sz="half" idx="22"/>
          </p:nvPr>
        </p:nvSpPr>
        <p:spPr>
          <a:xfrm>
            <a:off x="6597650" y="292100"/>
            <a:ext cx="5740400" cy="459232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Тарелка с рублеными котлетами из лосося, салатом и хумусом"/>
          <p:cNvSpPr>
            <a:spLocks noGrp="1"/>
          </p:cNvSpPr>
          <p:nvPr>
            <p:ph type="pic" idx="23"/>
          </p:nvPr>
        </p:nvSpPr>
        <p:spPr>
          <a:xfrm>
            <a:off x="4984750" y="2749413"/>
            <a:ext cx="7937500" cy="92382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Миска салата с жареным рисом, варёными яйцами и палочками для еды"/>
          <p:cNvSpPr>
            <a:spLocks noGrp="1"/>
          </p:cNvSpPr>
          <p:nvPr>
            <p:ph type="pic" idx="21"/>
          </p:nvPr>
        </p:nvSpPr>
        <p:spPr>
          <a:xfrm>
            <a:off x="-1016000" y="-1054100"/>
            <a:ext cx="14427200" cy="115417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6353454" y="9220199"/>
            <a:ext cx="297892" cy="28747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Авокадо и лаймы"/>
          <p:cNvSpPr>
            <a:spLocks noGrp="1"/>
          </p:cNvSpPr>
          <p:nvPr>
            <p:ph type="pic" idx="21"/>
          </p:nvPr>
        </p:nvSpPr>
        <p:spPr>
          <a:xfrm>
            <a:off x="-376767" y="-915894"/>
            <a:ext cx="17835652" cy="1068219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698500" y="5181600"/>
            <a:ext cx="11607800" cy="3302000"/>
          </a:xfrm>
          <a:prstGeom prst="rect">
            <a:avLst/>
          </a:prstGeom>
        </p:spPr>
        <p:txBody>
          <a:bodyPr anchor="b"/>
          <a:lstStyle/>
          <a:p>
            <a:r>
              <a:t>Заголовок презентации</a:t>
            </a:r>
          </a:p>
        </p:txBody>
      </p:sp>
      <p:sp>
        <p:nvSpPr>
          <p:cNvPr id="23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8500" y="8432800"/>
            <a:ext cx="11607800" cy="689769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buSzTx/>
              <a:buNone/>
              <a:defRPr b="1"/>
            </a:lvl1pPr>
            <a:lvl2pPr marL="0" indent="457200" defTabSz="587022">
              <a:lnSpc>
                <a:spcPct val="100000"/>
              </a:lnSpc>
              <a:buSzTx/>
              <a:buNone/>
              <a:defRPr b="1"/>
            </a:lvl2pPr>
            <a:lvl3pPr marL="0" indent="914400" defTabSz="587022">
              <a:lnSpc>
                <a:spcPct val="100000"/>
              </a:lnSpc>
              <a:buSzTx/>
              <a:buNone/>
              <a:defRPr b="1"/>
            </a:lvl3pPr>
            <a:lvl4pPr marL="0" indent="1371600" defTabSz="587022">
              <a:lnSpc>
                <a:spcPct val="100000"/>
              </a:lnSpc>
              <a:buSzTx/>
              <a:buNone/>
              <a:defRPr b="1"/>
            </a:lvl4pPr>
            <a:lvl5pPr marL="0" indent="1828800" defTabSz="587022">
              <a:lnSpc>
                <a:spcPct val="100000"/>
              </a:lnSpc>
              <a:buSzTx/>
              <a:buNone/>
              <a:defRPr b="1"/>
            </a:lvl5pPr>
          </a:lstStyle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Автор и дата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698500" y="571500"/>
            <a:ext cx="11607801" cy="461059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buSzTx/>
              <a:buNone/>
              <a:defRPr b="1"/>
            </a:lvl1pPr>
          </a:lstStyle>
          <a:p>
            <a:r>
              <a:t>Автор и дата</a:t>
            </a:r>
          </a:p>
        </p:txBody>
      </p:sp>
      <p:sp>
        <p:nvSpPr>
          <p:cNvPr id="2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6349999" y="9220199"/>
            <a:ext cx="297893" cy="28747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Тарелка с рублеными котлетами из лосося, салатом и хумусом "/>
          <p:cNvSpPr>
            <a:spLocks noGrp="1"/>
          </p:cNvSpPr>
          <p:nvPr>
            <p:ph type="pic" idx="21"/>
          </p:nvPr>
        </p:nvSpPr>
        <p:spPr>
          <a:xfrm>
            <a:off x="5319129" y="495299"/>
            <a:ext cx="7543801" cy="87800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98500" y="5003800"/>
            <a:ext cx="5105400" cy="4044566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buSzTx/>
              <a:buNone/>
              <a:defRPr b="1"/>
            </a:lvl1pPr>
            <a:lvl2pPr marL="0" indent="457200" defTabSz="587022">
              <a:lnSpc>
                <a:spcPct val="100000"/>
              </a:lnSpc>
              <a:buSzTx/>
              <a:buNone/>
              <a:defRPr b="1"/>
            </a:lvl2pPr>
            <a:lvl3pPr marL="0" indent="914400" defTabSz="587022">
              <a:lnSpc>
                <a:spcPct val="100000"/>
              </a:lnSpc>
              <a:buSzTx/>
              <a:buNone/>
              <a:defRPr b="1"/>
            </a:lvl3pPr>
            <a:lvl4pPr marL="0" indent="1371600" defTabSz="587022">
              <a:lnSpc>
                <a:spcPct val="100000"/>
              </a:lnSpc>
              <a:buSzTx/>
              <a:buNone/>
              <a:defRPr b="1"/>
            </a:lvl4pPr>
            <a:lvl5pPr marL="0" indent="1828800" defTabSz="587022">
              <a:lnSpc>
                <a:spcPct val="100000"/>
              </a:lnSpc>
              <a:buSzTx/>
              <a:buNone/>
              <a:defRPr b="1"/>
            </a:lvl5pPr>
          </a:lstStyle>
          <a:p>
            <a:r>
              <a:t>Подзаголовок слайда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698500" y="692534"/>
            <a:ext cx="5105400" cy="4387466"/>
          </a:xfrm>
          <a:prstGeom prst="rect">
            <a:avLst/>
          </a:prstGeom>
        </p:spPr>
        <p:txBody>
          <a:bodyPr anchor="b"/>
          <a:lstStyle/>
          <a:p>
            <a:r>
              <a:t>Заголовок слайда</a:t>
            </a:r>
          </a:p>
        </p:txBody>
      </p:sp>
      <p:sp>
        <p:nvSpPr>
          <p:cNvPr id="3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3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buSzTx/>
              <a:buNone/>
              <a:defRPr b="1"/>
            </a:lvl1pPr>
          </a:lstStyle>
          <a:p>
            <a:r>
              <a:t>Подзаголовок слайда</a:t>
            </a:r>
          </a:p>
        </p:txBody>
      </p:sp>
      <p:sp>
        <p:nvSpPr>
          <p:cNvPr id="44" name="Заголовок слайда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4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89358"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Тарелка пасты папарделле с зелёным маслом из петрушки, жареным фундуком и стружкой сыра пармезан"/>
          <p:cNvSpPr>
            <a:spLocks noGrp="1"/>
          </p:cNvSpPr>
          <p:nvPr>
            <p:ph type="pic" idx="21"/>
          </p:nvPr>
        </p:nvSpPr>
        <p:spPr>
          <a:xfrm>
            <a:off x="6172200" y="596900"/>
            <a:ext cx="6448425" cy="8597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698500" y="444500"/>
            <a:ext cx="5105400" cy="1016000"/>
          </a:xfrm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62" name="Подзаголовок слайда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698500" y="1412977"/>
            <a:ext cx="5105400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buSzTx/>
              <a:buNone/>
              <a:defRPr b="1"/>
            </a:lvl1pPr>
          </a:lstStyle>
          <a:p>
            <a:r>
              <a:t>Подзаголовок слайда</a:t>
            </a:r>
          </a:p>
        </p:txBody>
      </p:sp>
      <p:sp>
        <p:nvSpPr>
          <p:cNvPr id="63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98500" y="3480196"/>
            <a:ext cx="5105400" cy="5593161"/>
          </a:xfrm>
          <a:prstGeom prst="rect">
            <a:avLst/>
          </a:prstGeom>
        </p:spPr>
        <p:txBody>
          <a:bodyPr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>
            <a:spLocks noGrp="1"/>
          </p:cNvSpPr>
          <p:nvPr>
            <p:ph type="title" hasCustomPrompt="1"/>
          </p:nvPr>
        </p:nvSpPr>
        <p:spPr>
          <a:xfrm>
            <a:off x="698500" y="3225800"/>
            <a:ext cx="11607800" cy="3302000"/>
          </a:xfrm>
          <a:prstGeom prst="rect">
            <a:avLst/>
          </a:prstGeom>
        </p:spPr>
        <p:txBody>
          <a:bodyPr anchor="ctr"/>
          <a:lstStyle>
            <a:lvl1pPr>
              <a:defRPr sz="8200" b="0" spc="-164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Заголовок раздела</a:t>
            </a:r>
          </a:p>
        </p:txBody>
      </p:sp>
      <p:sp>
        <p:nvSpPr>
          <p:cNvPr id="7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1412977"/>
            <a:ext cx="11607801" cy="67180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buSzTx/>
              <a:buNone/>
              <a:defRPr b="1"/>
            </a:lvl1pPr>
          </a:lstStyle>
          <a:p>
            <a:r>
              <a:t>Подзаголовок слайда</a:t>
            </a:r>
          </a:p>
        </p:txBody>
      </p:sp>
      <p:sp>
        <p:nvSpPr>
          <p:cNvPr id="8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>
            <a:spLocks noGrp="1"/>
          </p:cNvSpPr>
          <p:nvPr>
            <p:ph type="title" hasCustomPrompt="1"/>
          </p:nvPr>
        </p:nvSpPr>
        <p:spPr>
          <a:xfrm>
            <a:off x="698500" y="444500"/>
            <a:ext cx="11607800" cy="1016000"/>
          </a:xfrm>
          <a:prstGeom prst="rect">
            <a:avLst/>
          </a:prstGeom>
        </p:spPr>
        <p:txBody>
          <a:bodyPr/>
          <a:lstStyle/>
          <a:p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8500" y="1409700"/>
            <a:ext cx="11607801" cy="671802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buSzTx/>
              <a:buNone/>
              <a:defRPr b="1"/>
            </a:lvl1pPr>
          </a:lstStyle>
          <a:p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1300"/>
              </a:spcBef>
              <a:buSzTx/>
              <a:buNone/>
              <a:defRPr sz="3800" spc="-38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457200">
              <a:lnSpc>
                <a:spcPct val="90000"/>
              </a:lnSpc>
              <a:spcBef>
                <a:spcPts val="1300"/>
              </a:spcBef>
              <a:buSzTx/>
              <a:buNone/>
              <a:defRPr sz="3800" spc="-38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914400">
              <a:lnSpc>
                <a:spcPct val="90000"/>
              </a:lnSpc>
              <a:spcBef>
                <a:spcPts val="1300"/>
              </a:spcBef>
              <a:buSzTx/>
              <a:buNone/>
              <a:defRPr sz="3800" spc="-38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1371600">
              <a:lnSpc>
                <a:spcPct val="90000"/>
              </a:lnSpc>
              <a:spcBef>
                <a:spcPts val="1300"/>
              </a:spcBef>
              <a:buSzTx/>
              <a:buNone/>
              <a:defRPr sz="3800" spc="-38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1828800">
              <a:lnSpc>
                <a:spcPct val="90000"/>
              </a:lnSpc>
              <a:spcBef>
                <a:spcPts val="1300"/>
              </a:spcBef>
              <a:buSzTx/>
              <a:buNone/>
              <a:defRPr sz="3800" spc="-38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Темы повестки дня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698500" y="2959100"/>
            <a:ext cx="11607800" cy="609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698500" y="440266"/>
            <a:ext cx="1160780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Заголовок слайда</a:t>
            </a: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6350067" y="9220199"/>
            <a:ext cx="297892" cy="2874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3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-79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-79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-79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-79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-79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-79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-79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-79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173393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1" i="0" u="none" strike="noStrike" cap="none" spc="-79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381000" marR="0" indent="-381000" algn="l" defTabSz="173393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635000" marR="0" indent="-254000" algn="l" defTabSz="173393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016000" marR="0" indent="-254000" algn="l" defTabSz="173393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397000" marR="0" indent="-254000" algn="l" defTabSz="173393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1778000" marR="0" indent="-254000" algn="l" defTabSz="173393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159000" marR="0" indent="-254000" algn="l" defTabSz="173393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2540000" marR="0" indent="-254000" algn="l" defTabSz="173393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2921000" marR="0" indent="-254000" algn="l" defTabSz="173393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3302000" marR="0" indent="-254000" algn="l" defTabSz="1733930" rtl="0" latinLnBrk="0">
        <a:lnSpc>
          <a:spcPct val="150000"/>
        </a:lnSpc>
        <a:spcBef>
          <a:spcPts val="0"/>
        </a:spcBef>
        <a:spcAft>
          <a:spcPts val="0"/>
        </a:spcAft>
        <a:buClrTx/>
        <a:buSzPct val="123000"/>
        <a:buFontTx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Автор: Гуринович Андрей Викторович…"/>
          <p:cNvSpPr txBox="1">
            <a:spLocks noGrp="1"/>
          </p:cNvSpPr>
          <p:nvPr>
            <p:ph type="body" idx="21"/>
          </p:nvPr>
        </p:nvSpPr>
        <p:spPr>
          <a:xfrm>
            <a:off x="698500" y="8056708"/>
            <a:ext cx="11607801" cy="106184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ru-RU"/>
              <a:t>Автор: Гуринович Андрей Викторович</a:t>
            </a:r>
          </a:p>
          <a:p>
            <a:r>
              <a:rPr lang="ru-RU"/>
              <a:t>Руководитель: Басак Дмитрий Владимирович</a:t>
            </a:r>
          </a:p>
        </p:txBody>
      </p:sp>
      <p:sp>
        <p:nvSpPr>
          <p:cNvPr id="152" name="Программное средство для просмотра и…"/>
          <p:cNvSpPr txBox="1">
            <a:spLocks noGrp="1"/>
          </p:cNvSpPr>
          <p:nvPr>
            <p:ph type="ctrTitle"/>
          </p:nvPr>
        </p:nvSpPr>
        <p:spPr>
          <a:xfrm>
            <a:off x="698500" y="1854199"/>
            <a:ext cx="6667673" cy="3302001"/>
          </a:xfrm>
          <a:prstGeom prst="rect">
            <a:avLst/>
          </a:prstGeom>
        </p:spPr>
        <p:txBody>
          <a:bodyPr/>
          <a:lstStyle/>
          <a:p>
            <a:r>
              <a:rPr lang="ru-RU"/>
              <a:t>Программное средство для просмотра и </a:t>
            </a:r>
          </a:p>
          <a:p>
            <a:r>
              <a:rPr lang="ru-RU"/>
              <a:t>обработки информации о расписании занятий</a:t>
            </a:r>
          </a:p>
        </p:txBody>
      </p:sp>
      <p:sp>
        <p:nvSpPr>
          <p:cNvPr id="153" name="bsuirSchedule"/>
          <p:cNvSpPr txBox="1">
            <a:spLocks noGrp="1"/>
          </p:cNvSpPr>
          <p:nvPr>
            <p:ph type="subTitle" sz="quarter" idx="1"/>
          </p:nvPr>
        </p:nvSpPr>
        <p:spPr>
          <a:xfrm>
            <a:off x="698499" y="5105400"/>
            <a:ext cx="6667674" cy="1456399"/>
          </a:xfrm>
          <a:prstGeom prst="rect">
            <a:avLst/>
          </a:prstGeom>
        </p:spPr>
        <p:txBody>
          <a:bodyPr/>
          <a:lstStyle/>
          <a:p>
            <a:r>
              <a:rPr lang="ru-RU"/>
              <a:t>bsuirSchedule</a:t>
            </a:r>
          </a:p>
        </p:txBody>
      </p:sp>
      <p:pic>
        <p:nvPicPr>
          <p:cNvPr id="154" name="Simulator Screenshot - iPhone 13 - 2023-05-19 at 02.29.36_iphone13red_portrait.png" descr="Simulator Screenshot - iPhone 13 - 2023-05-19 at 02.29.36_iphone13red_portra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777" y="46332"/>
            <a:ext cx="5173149" cy="96609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Возможности отображения на разных устройствах, в дневной и ночной темах"/>
          <p:cNvSpPr txBox="1">
            <a:spLocks noGrp="1"/>
          </p:cNvSpPr>
          <p:nvPr>
            <p:ph type="body" idx="21"/>
          </p:nvPr>
        </p:nvSpPr>
        <p:spPr>
          <a:xfrm>
            <a:off x="698499" y="1058990"/>
            <a:ext cx="7035411" cy="6718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b">
            <a:normAutofit lnSpcReduction="10000"/>
          </a:bodyPr>
          <a:lstStyle>
            <a:lvl1pPr defTabSz="563541">
              <a:defRPr sz="1919"/>
            </a:lvl1pPr>
          </a:lstStyle>
          <a:p>
            <a:r>
              <a:rPr lang="ru-RU"/>
              <a:t>Возможности отображения на разных устройствах, в дневной и ночной темах</a:t>
            </a:r>
          </a:p>
        </p:txBody>
      </p:sp>
      <p:sp>
        <p:nvSpPr>
          <p:cNvPr id="200" name="8. Адаптивность интерфейса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671802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9. Адаптивность интерфейса</a:t>
            </a:r>
          </a:p>
        </p:txBody>
      </p:sp>
      <p:pic>
        <p:nvPicPr>
          <p:cNvPr id="201" name="Без заголовка_ipadpro13_spacegrey_landscape.png" descr="Без заголовка_ipadpro13_spacegrey_landsca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080" y="5202991"/>
            <a:ext cx="5713792" cy="44659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Simulator Screenshot - iPhone 13 - 2023-02-13 at 10.05.20_iphone13midnight_portrait.png" descr="Simulator Screenshot - iPhone 13 - 2023-02-13 at 10.05.20_iphone13midnight_portrai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924" y="1730792"/>
            <a:ext cx="4414272" cy="824372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Simulator Screenshot - iPhone 13 - 2023-02-13 at 10.04.07_iphone13midnight_landscape.png" descr="Simulator Screenshot - iPhone 13 - 2023-02-13 at 10.04.07_iphone13midnight_landscap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8775" y="1887051"/>
            <a:ext cx="5816402" cy="31145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Щткрытый исходный код;…"/>
          <p:cNvSpPr txBox="1">
            <a:spLocks noGrp="1"/>
          </p:cNvSpPr>
          <p:nvPr>
            <p:ph type="body" sz="half" idx="1"/>
          </p:nvPr>
        </p:nvSpPr>
        <p:spPr>
          <a:xfrm>
            <a:off x="613832" y="2821712"/>
            <a:ext cx="12242778" cy="398339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lang="ru-RU" dirty="0"/>
              <a:t>Открытый исходный код;</a:t>
            </a:r>
          </a:p>
          <a:p>
            <a:r>
              <a:rPr lang="ru-RU" dirty="0"/>
              <a:t>Возможность добавлять и отслеживать собственные задания;</a:t>
            </a:r>
          </a:p>
          <a:p>
            <a:r>
              <a:rPr lang="ru-RU" dirty="0"/>
              <a:t>Возможность просматривать расписание кабинетов;</a:t>
            </a:r>
          </a:p>
          <a:p>
            <a:r>
              <a:rPr lang="ru-RU" dirty="0"/>
              <a:t>Возможность перехода между расписаниями через занятия, например, от занятия группы перейти напрямую в расписание ведущего её преподавателя;</a:t>
            </a:r>
          </a:p>
          <a:p>
            <a:r>
              <a:rPr lang="ru-RU" dirty="0"/>
              <a:t>Автоматическое обновление расписания;</a:t>
            </a:r>
          </a:p>
          <a:p>
            <a:r>
              <a:rPr lang="ru-RU" dirty="0"/>
              <a:t>Возможность просмотра дополнительной информации;</a:t>
            </a:r>
          </a:p>
          <a:p>
            <a:r>
              <a:rPr lang="ru-RU" dirty="0"/>
              <a:t>Широкие возможности кастомизации;</a:t>
            </a:r>
          </a:p>
          <a:p>
            <a:r>
              <a:rPr lang="ru-RU" dirty="0"/>
              <a:t>Отсутствие встроенной рекламы.</a:t>
            </a:r>
          </a:p>
        </p:txBody>
      </p:sp>
      <p:sp>
        <p:nvSpPr>
          <p:cNvPr id="206" name="Преимущества"/>
          <p:cNvSpPr txBox="1">
            <a:spLocks noGrp="1"/>
          </p:cNvSpPr>
          <p:nvPr>
            <p:ph type="body" idx="21"/>
          </p:nvPr>
        </p:nvSpPr>
        <p:spPr>
          <a:xfrm>
            <a:off x="613832" y="2305544"/>
            <a:ext cx="11607802" cy="6718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b"/>
          <a:lstStyle/>
          <a:p>
            <a:r>
              <a:rPr lang="ru-RU"/>
              <a:t>Преимущества</a:t>
            </a:r>
          </a:p>
        </p:txBody>
      </p:sp>
      <p:sp>
        <p:nvSpPr>
          <p:cNvPr id="207" name="9. Выводы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671802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10. Выводы</a:t>
            </a:r>
          </a:p>
        </p:txBody>
      </p:sp>
      <p:sp>
        <p:nvSpPr>
          <p:cNvPr id="208" name="Недостатки"/>
          <p:cNvSpPr txBox="1"/>
          <p:nvPr/>
        </p:nvSpPr>
        <p:spPr>
          <a:xfrm>
            <a:off x="613832" y="6632481"/>
            <a:ext cx="11607802" cy="671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algn="l" defTabSz="587022">
              <a:defRPr sz="2000" b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lang="ru-RU" dirty="0"/>
              <a:t>Недостатки</a:t>
            </a:r>
          </a:p>
        </p:txBody>
      </p:sp>
      <p:sp>
        <p:nvSpPr>
          <p:cNvPr id="209" name="Отсутствие виджетов;…"/>
          <p:cNvSpPr txBox="1"/>
          <p:nvPr/>
        </p:nvSpPr>
        <p:spPr>
          <a:xfrm>
            <a:off x="613832" y="7128100"/>
            <a:ext cx="12276645" cy="10729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/>
          </a:bodyPr>
          <a:lstStyle/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Высокие системные требования, выраженные в поддержке устройств использующих iOS 16,0 и выше;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Отсутствие полноценной версии для macOS</a:t>
            </a:r>
            <a:r>
              <a:rPr lang="en-US" dirty="0"/>
              <a:t>.</a:t>
            </a:r>
            <a:endParaRPr lang="ru-RU" dirty="0"/>
          </a:p>
        </p:txBody>
      </p:sp>
      <p:sp>
        <p:nvSpPr>
          <p:cNvPr id="210" name="Дипломный проект полностью завершён и подготовлен для выхода на рынок. Дальнейшему развитию приложения может поспособствовать открытый исходный код, который доступен на web-сервисе GitHub, где другие пользователи могут сообщать об ошибках, предлагать и р"/>
          <p:cNvSpPr txBox="1"/>
          <p:nvPr/>
        </p:nvSpPr>
        <p:spPr>
          <a:xfrm>
            <a:off x="613832" y="784054"/>
            <a:ext cx="11607802" cy="1693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algn="l" defTabSz="587022">
              <a:defRPr sz="2000" b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lang="ru-RU" dirty="0"/>
              <a:t>Дипломный проект полностью завершён и подготовлен для выхода на рынок. Дальнейшему развитию приложения может поспособствовать открытый исходный код, который доступен на web-сервисе GitHub, где другие пользователи могут сообщать об ошибках, предлагать и реализовывать улучшения программного средства.</a:t>
            </a:r>
          </a:p>
        </p:txBody>
      </p:sp>
      <p:sp>
        <p:nvSpPr>
          <p:cNvPr id="3" name="Недостатки">
            <a:extLst>
              <a:ext uri="{FF2B5EF4-FFF2-40B4-BE49-F238E27FC236}">
                <a16:creationId xmlns:a16="http://schemas.microsoft.com/office/drawing/2014/main" id="{0A372D5F-F70E-7506-B020-86E694362529}"/>
              </a:ext>
            </a:extLst>
          </p:cNvPr>
          <p:cNvSpPr txBox="1"/>
          <p:nvPr/>
        </p:nvSpPr>
        <p:spPr>
          <a:xfrm>
            <a:off x="579965" y="7757891"/>
            <a:ext cx="11607802" cy="671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algn="l" defTabSz="587022">
              <a:defRPr sz="2000" b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lang="ru-RU" dirty="0"/>
              <a:t>Перспективные идеи для улучшения</a:t>
            </a:r>
          </a:p>
        </p:txBody>
      </p:sp>
      <p:sp>
        <p:nvSpPr>
          <p:cNvPr id="4" name="Отсутствие виджетов;…">
            <a:extLst>
              <a:ext uri="{FF2B5EF4-FFF2-40B4-BE49-F238E27FC236}">
                <a16:creationId xmlns:a16="http://schemas.microsoft.com/office/drawing/2014/main" id="{2F8F5178-DDB2-ECC2-8A32-FF6F540AAF0B}"/>
              </a:ext>
            </a:extLst>
          </p:cNvPr>
          <p:cNvSpPr txBox="1"/>
          <p:nvPr/>
        </p:nvSpPr>
        <p:spPr>
          <a:xfrm>
            <a:off x="579965" y="8253510"/>
            <a:ext cx="12276645" cy="10729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Система уведомлений о ближайших занятиях и сроках выполнения заданий</a:t>
            </a:r>
            <a:r>
              <a:rPr lang="en-US" dirty="0"/>
              <a:t>;</a:t>
            </a:r>
            <a:endParaRPr lang="ru-RU" dirty="0"/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Системные виджеты для отображения расписания.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Наивное приложение для iOS и iPadOS;…"/>
          <p:cNvSpPr txBox="1">
            <a:spLocks noGrp="1"/>
          </p:cNvSpPr>
          <p:nvPr>
            <p:ph type="body" sz="quarter" idx="1"/>
          </p:nvPr>
        </p:nvSpPr>
        <p:spPr>
          <a:xfrm>
            <a:off x="698500" y="1721800"/>
            <a:ext cx="11607801" cy="3109511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Разработать программное средство для просмотра и обработки информации о расписании занятий, которое будет</a:t>
            </a:r>
            <a:r>
              <a:rPr lang="en-US" dirty="0"/>
              <a:t>:</a:t>
            </a:r>
          </a:p>
          <a:p>
            <a:r>
              <a:rPr lang="ru-RU" dirty="0"/>
              <a:t>Нативным приложением для iOS и iPadOS;</a:t>
            </a:r>
          </a:p>
          <a:p>
            <a:r>
              <a:rPr lang="ru-RU" dirty="0"/>
              <a:t>Использовать все доступные в API ИИС БГУИР данные;</a:t>
            </a:r>
          </a:p>
          <a:p>
            <a:r>
              <a:rPr lang="ru-RU" dirty="0"/>
              <a:t>Иметь удобный и адаптивный графический пользовательский интерфейс;</a:t>
            </a:r>
          </a:p>
          <a:p>
            <a:r>
              <a:rPr lang="ru-RU" dirty="0"/>
              <a:t>Иметь возможность добавлять задания к занятиям;</a:t>
            </a:r>
          </a:p>
          <a:p>
            <a:r>
              <a:rPr lang="ru-RU" dirty="0"/>
              <a:t>Хранение всех данных в постоянном хранилище приложения.</a:t>
            </a:r>
          </a:p>
        </p:txBody>
      </p:sp>
      <p:sp>
        <p:nvSpPr>
          <p:cNvPr id="157" name="Цели"/>
          <p:cNvSpPr txBox="1">
            <a:spLocks noGrp="1"/>
          </p:cNvSpPr>
          <p:nvPr>
            <p:ph type="body" idx="21"/>
          </p:nvPr>
        </p:nvSpPr>
        <p:spPr>
          <a:xfrm>
            <a:off x="698499" y="1058990"/>
            <a:ext cx="11607802" cy="6718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b"/>
          <a:lstStyle/>
          <a:p>
            <a:r>
              <a:rPr lang="ru-RU" dirty="0"/>
              <a:t>Цель</a:t>
            </a:r>
          </a:p>
        </p:txBody>
      </p:sp>
      <p:sp>
        <p:nvSpPr>
          <p:cNvPr id="158" name="1. Цели и задачи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671802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1. Цель и задачи</a:t>
            </a:r>
          </a:p>
        </p:txBody>
      </p:sp>
      <p:sp>
        <p:nvSpPr>
          <p:cNvPr id="159" name="Задачи"/>
          <p:cNvSpPr txBox="1"/>
          <p:nvPr/>
        </p:nvSpPr>
        <p:spPr>
          <a:xfrm>
            <a:off x="698499" y="4831311"/>
            <a:ext cx="11607802" cy="671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algn="l" defTabSz="587022">
              <a:defRPr sz="2000" b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lang="ru-RU" dirty="0"/>
              <a:t>Задачи</a:t>
            </a:r>
          </a:p>
        </p:txBody>
      </p:sp>
      <p:sp>
        <p:nvSpPr>
          <p:cNvPr id="160" name="Создание реляционной модели данных;…"/>
          <p:cNvSpPr txBox="1"/>
          <p:nvPr/>
        </p:nvSpPr>
        <p:spPr>
          <a:xfrm>
            <a:off x="698499" y="5494123"/>
            <a:ext cx="12276645" cy="3769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Создание реляционной модели данных;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Разработка пользовательского интерфейса;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Разработка универсальных шаблонных элементов графического интерфейса;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Разработка алгоритмов для объединения данных из API в связанную базу данных;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Разработка алгоритмов для преобразования данных в подходящий для представления вид;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Разработка асинхронных методов для извлечения данных из API;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Оптимизация обработки данных путём организации параллельных вычислений;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Разработка реактивного функционала для своевременного обновления данных представлений.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2. Используемые технологии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671802"/>
          </a:xfrm>
          <a:prstGeom prst="rect">
            <a:avLst/>
          </a:prstGeom>
        </p:spPr>
        <p:txBody>
          <a:bodyPr/>
          <a:lstStyle/>
          <a:p>
            <a:r>
              <a:rPr lang="ru-RU"/>
              <a:t>2. Используемые технологии</a:t>
            </a:r>
          </a:p>
        </p:txBody>
      </p:sp>
      <p:pic>
        <p:nvPicPr>
          <p:cNvPr id="163" name="Изображение" descr="Изображение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084" y="1816665"/>
            <a:ext cx="8293101" cy="2184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Изображение" descr="Изображение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84" y="4396436"/>
            <a:ext cx="8293101" cy="2171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Изображение" descr="Изображение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824" y="6963507"/>
            <a:ext cx="10096501" cy="2336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Хранение данных в постоянном хранилище CoreData;…"/>
          <p:cNvSpPr txBox="1">
            <a:spLocks noGrp="1"/>
          </p:cNvSpPr>
          <p:nvPr>
            <p:ph type="body" sz="quarter" idx="1"/>
          </p:nvPr>
        </p:nvSpPr>
        <p:spPr>
          <a:xfrm>
            <a:off x="698499" y="1721801"/>
            <a:ext cx="7652574" cy="2162981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Хранение данных в постоянном хранилище CoreData;</a:t>
            </a:r>
          </a:p>
          <a:p>
            <a:r>
              <a:rPr lang="ru-RU" dirty="0"/>
              <a:t>Использование реактивного и декларативного программирования;</a:t>
            </a:r>
          </a:p>
          <a:p>
            <a:r>
              <a:rPr lang="ru-RU" dirty="0"/>
              <a:t>Асинхронность многих </a:t>
            </a:r>
            <a:r>
              <a:rPr lang="ru-RU" dirty="0" err="1"/>
              <a:t>ресурсозатратных</a:t>
            </a:r>
            <a:r>
              <a:rPr lang="ru-RU" dirty="0"/>
              <a:t> функций.</a:t>
            </a:r>
          </a:p>
        </p:txBody>
      </p:sp>
      <p:sp>
        <p:nvSpPr>
          <p:cNvPr id="168" name="Технические"/>
          <p:cNvSpPr txBox="1">
            <a:spLocks noGrp="1"/>
          </p:cNvSpPr>
          <p:nvPr>
            <p:ph type="body" idx="21"/>
          </p:nvPr>
        </p:nvSpPr>
        <p:spPr>
          <a:xfrm>
            <a:off x="698499" y="1058990"/>
            <a:ext cx="11607802" cy="6718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b"/>
          <a:lstStyle/>
          <a:p>
            <a:r>
              <a:rPr lang="ru-RU"/>
              <a:t>Технические</a:t>
            </a:r>
          </a:p>
        </p:txBody>
      </p:sp>
      <p:sp>
        <p:nvSpPr>
          <p:cNvPr id="169" name="Основные особенности разработки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671802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3. Основные особенности проекта</a:t>
            </a:r>
          </a:p>
        </p:txBody>
      </p:sp>
      <p:sp>
        <p:nvSpPr>
          <p:cNvPr id="170" name="Функциональные"/>
          <p:cNvSpPr txBox="1"/>
          <p:nvPr/>
        </p:nvSpPr>
        <p:spPr>
          <a:xfrm>
            <a:off x="698498" y="3521152"/>
            <a:ext cx="11607802" cy="6718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algn="l" defTabSz="587022">
              <a:defRPr sz="2000" b="1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lang="ru-RU"/>
              <a:t>Функциональные</a:t>
            </a:r>
          </a:p>
        </p:txBody>
      </p:sp>
      <p:sp>
        <p:nvSpPr>
          <p:cNvPr id="171" name="Возможность добавлять задания и отслеживать сроки их выполнения;…"/>
          <p:cNvSpPr txBox="1"/>
          <p:nvPr/>
        </p:nvSpPr>
        <p:spPr>
          <a:xfrm>
            <a:off x="698499" y="4183963"/>
            <a:ext cx="7652573" cy="5277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/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Возможность добавлять задания и отслеживать сроки их выполнения;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Возможность добавлять расписания в избранные;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Возможность просматривать избранные расписания с представления избранных.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Возможность просматривать основное расписание на представления избранных;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Расписание кабинетов;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Совмещённое расписание</a:t>
            </a:r>
            <a:r>
              <a:rPr lang="en-US" dirty="0"/>
              <a:t>;</a:t>
            </a:r>
            <a:endParaRPr lang="ru-RU" dirty="0"/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Возможность создавать совмещённые расписания;</a:t>
            </a:r>
          </a:p>
          <a:p>
            <a:pPr marL="381000" indent="-381000" algn="l">
              <a:lnSpc>
                <a:spcPct val="150000"/>
              </a:lnSpc>
              <a:buSzPct val="123000"/>
              <a:buChar char="•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 lang="ru-RU" dirty="0"/>
              <a:t>Широкая кастомизация: от выбора цветов типов занятий, до изменения списка отображаемых элементов.</a:t>
            </a:r>
          </a:p>
        </p:txBody>
      </p:sp>
      <p:pic>
        <p:nvPicPr>
          <p:cNvPr id="172" name="Simulator Screenshot - iPhone 13 - 2023-02-13 at 10.01.31_iphone13midnight_portrait.png" descr="Simulator Screenshot - iPhone 13 - 2023-02-13 at 10.01.31_iphone13midnight_portra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1074" y="1217504"/>
            <a:ext cx="4414271" cy="82437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Просмотр по календарным дням;…"/>
          <p:cNvSpPr txBox="1">
            <a:spLocks noGrp="1"/>
          </p:cNvSpPr>
          <p:nvPr>
            <p:ph type="body" idx="1"/>
          </p:nvPr>
        </p:nvSpPr>
        <p:spPr>
          <a:xfrm>
            <a:off x="698498" y="1721801"/>
            <a:ext cx="7652573" cy="7523483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Переход к конкретной дате;</a:t>
            </a:r>
          </a:p>
          <a:p>
            <a:r>
              <a:rPr lang="ru-RU" dirty="0"/>
              <a:t>Просмотр по календарным дням;</a:t>
            </a:r>
          </a:p>
          <a:p>
            <a:r>
              <a:rPr lang="ru-RU" dirty="0"/>
              <a:t>Просмотр по учебным неделям;</a:t>
            </a:r>
          </a:p>
          <a:p>
            <a:r>
              <a:rPr lang="ru-RU" dirty="0"/>
              <a:t>Отображение с прокруткой;</a:t>
            </a:r>
          </a:p>
          <a:p>
            <a:r>
              <a:rPr lang="ru-RU" dirty="0"/>
              <a:t>Страничное отображение;</a:t>
            </a:r>
          </a:p>
          <a:p>
            <a:r>
              <a:rPr lang="ru-RU" dirty="0"/>
              <a:t>Затемнение сегодняшних прошедших занятий;</a:t>
            </a:r>
          </a:p>
          <a:p>
            <a:r>
              <a:rPr lang="ru-RU" dirty="0"/>
              <a:t>Относительное отображение времени ближайших занятий;</a:t>
            </a:r>
          </a:p>
          <a:p>
            <a:r>
              <a:rPr lang="ru-RU" dirty="0"/>
              <a:t>Просмотр дат начала и конца занятий и сессии;</a:t>
            </a:r>
          </a:p>
          <a:p>
            <a:r>
              <a:rPr lang="ru-RU" dirty="0"/>
              <a:t>Поиск по названию занятия;</a:t>
            </a:r>
          </a:p>
          <a:p>
            <a:r>
              <a:rPr lang="ru-RU" dirty="0"/>
              <a:t>Фильтрация по подгруппе;</a:t>
            </a:r>
          </a:p>
          <a:p>
            <a:r>
              <a:rPr lang="ru-RU" dirty="0"/>
              <a:t>Просмотр полного названия учебных дисциплин;</a:t>
            </a:r>
          </a:p>
          <a:p>
            <a:r>
              <a:rPr lang="ru-RU" dirty="0"/>
              <a:t>Просмотр периода проведения занятия.</a:t>
            </a:r>
          </a:p>
        </p:txBody>
      </p:sp>
      <p:sp>
        <p:nvSpPr>
          <p:cNvPr id="175" name="Возможности"/>
          <p:cNvSpPr txBox="1">
            <a:spLocks noGrp="1"/>
          </p:cNvSpPr>
          <p:nvPr>
            <p:ph type="body" idx="21"/>
          </p:nvPr>
        </p:nvSpPr>
        <p:spPr>
          <a:xfrm>
            <a:off x="698499" y="1058990"/>
            <a:ext cx="11607802" cy="6718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b"/>
          <a:lstStyle/>
          <a:p>
            <a:r>
              <a:rPr lang="ru-RU"/>
              <a:t>Возможности </a:t>
            </a:r>
          </a:p>
        </p:txBody>
      </p:sp>
      <p:sp>
        <p:nvSpPr>
          <p:cNvPr id="176" name="4. Расписание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671802"/>
          </a:xfrm>
          <a:prstGeom prst="rect">
            <a:avLst/>
          </a:prstGeom>
        </p:spPr>
        <p:txBody>
          <a:bodyPr/>
          <a:lstStyle/>
          <a:p>
            <a:r>
              <a:rPr lang="ru-RU"/>
              <a:t>4. Расписание</a:t>
            </a:r>
          </a:p>
        </p:txBody>
      </p:sp>
      <p:pic>
        <p:nvPicPr>
          <p:cNvPr id="177" name="Simulator Screenshot - iPhone 13 - 2023-02-13 at 10.01.43_iphone13midnight_portrait.png" descr="Simulator Screenshot - iPhone 13 - 2023-02-13 at 10.01.43_iphone13midnight_portra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1073" y="1217504"/>
            <a:ext cx="4414272" cy="82437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Устанавливать срок выполнения;…"/>
          <p:cNvSpPr txBox="1">
            <a:spLocks noGrp="1"/>
          </p:cNvSpPr>
          <p:nvPr>
            <p:ph type="body" idx="1"/>
          </p:nvPr>
        </p:nvSpPr>
        <p:spPr>
          <a:xfrm>
            <a:off x="698499" y="1721801"/>
            <a:ext cx="7035411" cy="7523483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Устанавливать срок выполнения;</a:t>
            </a:r>
          </a:p>
          <a:p>
            <a:r>
              <a:rPr lang="ru-RU" dirty="0"/>
              <a:t>Выбирать срок выполнения по занятию, то есть выбрать на какое конкретно занятие по этой учебной дисциплине задано задние;</a:t>
            </a:r>
          </a:p>
          <a:p>
            <a:r>
              <a:rPr lang="ru-RU" dirty="0"/>
              <a:t>Добавлять заметки;</a:t>
            </a:r>
          </a:p>
          <a:p>
            <a:r>
              <a:rPr lang="ru-RU" dirty="0"/>
              <a:t>Добавлять изображения;</a:t>
            </a:r>
          </a:p>
          <a:p>
            <a:r>
              <a:rPr lang="ru-RU" dirty="0"/>
              <a:t>Отслеживать срок выполнения в относительном виде.</a:t>
            </a:r>
          </a:p>
        </p:txBody>
      </p:sp>
      <p:sp>
        <p:nvSpPr>
          <p:cNvPr id="180" name="Возможности"/>
          <p:cNvSpPr txBox="1">
            <a:spLocks noGrp="1"/>
          </p:cNvSpPr>
          <p:nvPr>
            <p:ph type="body" idx="21"/>
          </p:nvPr>
        </p:nvSpPr>
        <p:spPr>
          <a:xfrm>
            <a:off x="698499" y="1058990"/>
            <a:ext cx="11607802" cy="6718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b"/>
          <a:lstStyle/>
          <a:p>
            <a:r>
              <a:rPr lang="ru-RU"/>
              <a:t>Возможности </a:t>
            </a:r>
          </a:p>
        </p:txBody>
      </p:sp>
      <p:sp>
        <p:nvSpPr>
          <p:cNvPr id="181" name="5. Задания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671802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5. Задания</a:t>
            </a:r>
          </a:p>
        </p:txBody>
      </p:sp>
      <p:pic>
        <p:nvPicPr>
          <p:cNvPr id="182" name="Simulator Screenshot - iPhone 13 - 2023-02-13 at 10.07.30_iphone13midnight_portrait.png" descr="Simulator Screenshot - iPhone 13 - 2023-02-13 at 10.07.30_iphone13midnight_portra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1073" y="1217504"/>
            <a:ext cx="4414272" cy="82437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Поиск по номеру и специальности;…"/>
          <p:cNvSpPr txBox="1">
            <a:spLocks noGrp="1"/>
          </p:cNvSpPr>
          <p:nvPr>
            <p:ph type="body" idx="1"/>
          </p:nvPr>
        </p:nvSpPr>
        <p:spPr>
          <a:xfrm>
            <a:off x="698500" y="1721801"/>
            <a:ext cx="7035410" cy="7523483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Поиск по номеру и специальности;</a:t>
            </a:r>
          </a:p>
          <a:p>
            <a:r>
              <a:rPr lang="ru-RU" dirty="0"/>
              <a:t>Сортировка по сокращённому названию специальности;</a:t>
            </a:r>
          </a:p>
          <a:p>
            <a:r>
              <a:rPr lang="ru-RU" dirty="0"/>
              <a:t>Сортировка по полному названию специальности;</a:t>
            </a:r>
          </a:p>
          <a:p>
            <a:r>
              <a:rPr lang="ru-RU" dirty="0"/>
              <a:t>Сортировка по факультету;</a:t>
            </a:r>
          </a:p>
          <a:p>
            <a:r>
              <a:rPr lang="ru-RU" dirty="0"/>
              <a:t>Сортировка по потоку;</a:t>
            </a:r>
          </a:p>
          <a:p>
            <a:r>
              <a:rPr lang="ru-RU" dirty="0"/>
              <a:t>Фильтрация по факультету;</a:t>
            </a:r>
          </a:p>
          <a:p>
            <a:r>
              <a:rPr lang="ru-RU" dirty="0"/>
              <a:t>Фильтрация по форме получения образования;</a:t>
            </a:r>
          </a:p>
          <a:p>
            <a:r>
              <a:rPr lang="ru-RU" dirty="0"/>
              <a:t>Фильтрация по степени образования;</a:t>
            </a:r>
          </a:p>
          <a:p>
            <a:r>
              <a:rPr lang="ru-RU" dirty="0"/>
              <a:t>Фильтрация по курсу;</a:t>
            </a:r>
          </a:p>
          <a:p>
            <a:r>
              <a:rPr lang="ru-RU" dirty="0"/>
              <a:t>Просмотр количества студентов в группе;</a:t>
            </a:r>
          </a:p>
          <a:p>
            <a:r>
              <a:rPr lang="ru-RU" dirty="0"/>
              <a:t>Просмотр потока конкретной группы;</a:t>
            </a:r>
          </a:p>
          <a:p>
            <a:r>
              <a:rPr lang="ru-RU" dirty="0"/>
              <a:t>Просмотр всех преподавателей конкретной группы;</a:t>
            </a:r>
          </a:p>
          <a:p>
            <a:r>
              <a:rPr lang="ru-RU" dirty="0"/>
              <a:t>Просмотр всех аудиторий конкретной группы;</a:t>
            </a:r>
          </a:p>
          <a:p>
            <a:r>
              <a:rPr lang="ru-RU" dirty="0"/>
              <a:t>Добавление в избранные.</a:t>
            </a:r>
          </a:p>
        </p:txBody>
      </p:sp>
      <p:sp>
        <p:nvSpPr>
          <p:cNvPr id="185" name="Возможности"/>
          <p:cNvSpPr txBox="1">
            <a:spLocks noGrp="1"/>
          </p:cNvSpPr>
          <p:nvPr>
            <p:ph type="body" idx="21"/>
          </p:nvPr>
        </p:nvSpPr>
        <p:spPr>
          <a:xfrm>
            <a:off x="698499" y="1058990"/>
            <a:ext cx="11607802" cy="6718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b"/>
          <a:lstStyle/>
          <a:p>
            <a:r>
              <a:rPr lang="ru-RU"/>
              <a:t>Возможности </a:t>
            </a:r>
          </a:p>
        </p:txBody>
      </p:sp>
      <p:sp>
        <p:nvSpPr>
          <p:cNvPr id="186" name="6. Группы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671802"/>
          </a:xfrm>
          <a:prstGeom prst="rect">
            <a:avLst/>
          </a:prstGeom>
        </p:spPr>
        <p:txBody>
          <a:bodyPr/>
          <a:lstStyle/>
          <a:p>
            <a:r>
              <a:rPr lang="ru-RU"/>
              <a:t>6. Группы</a:t>
            </a:r>
          </a:p>
        </p:txBody>
      </p:sp>
      <p:pic>
        <p:nvPicPr>
          <p:cNvPr id="187" name="Simulator Screenshot - iPhone 13 - 2023-02-13 at 10.04.56_iphone13midnight_portrait.png" descr="Simulator Screenshot - iPhone 13 - 2023-02-13 at 10.04.56_iphone13midnight_portra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1073" y="1217504"/>
            <a:ext cx="4414272" cy="82437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Поиск по фамилии, имени и подразделению;…"/>
          <p:cNvSpPr txBox="1">
            <a:spLocks noGrp="1"/>
          </p:cNvSpPr>
          <p:nvPr>
            <p:ph type="body" idx="1"/>
          </p:nvPr>
        </p:nvSpPr>
        <p:spPr>
          <a:xfrm>
            <a:off x="698500" y="1721801"/>
            <a:ext cx="7531100" cy="7523483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Поиск по фамилии, имени и подразделению;</a:t>
            </a:r>
          </a:p>
          <a:p>
            <a:r>
              <a:rPr lang="ru-RU" dirty="0"/>
              <a:t>Сортировка по алфавиту;</a:t>
            </a:r>
          </a:p>
          <a:p>
            <a:r>
              <a:rPr lang="ru-RU" dirty="0"/>
              <a:t>Сортировка по подразделению;</a:t>
            </a:r>
          </a:p>
          <a:p>
            <a:r>
              <a:rPr lang="ru-RU" dirty="0"/>
              <a:t>Сортировка по рангу;</a:t>
            </a:r>
          </a:p>
          <a:p>
            <a:r>
              <a:rPr lang="ru-RU" dirty="0"/>
              <a:t>Сортировка по учёной степени;</a:t>
            </a:r>
          </a:p>
          <a:p>
            <a:r>
              <a:rPr lang="ru-RU" dirty="0"/>
              <a:t>При сортировке по алфавиту переход к конкретной букве;</a:t>
            </a:r>
          </a:p>
          <a:p>
            <a:r>
              <a:rPr lang="ru-RU" dirty="0"/>
              <a:t>Возможность поделиться фотографией преподавателя;</a:t>
            </a:r>
          </a:p>
          <a:p>
            <a:r>
              <a:rPr lang="ru-RU" dirty="0"/>
              <a:t>Просмотр всех подразделений конкретного преподавателя;</a:t>
            </a:r>
          </a:p>
          <a:p>
            <a:r>
              <a:rPr lang="ru-RU" dirty="0"/>
              <a:t>Просмотр всех групп конкретного преподавателя;</a:t>
            </a:r>
          </a:p>
          <a:p>
            <a:r>
              <a:rPr lang="ru-RU" dirty="0"/>
              <a:t>Просмотр всех аудиторий конкретного преподавателя;</a:t>
            </a:r>
          </a:p>
          <a:p>
            <a:r>
              <a:rPr lang="ru-RU" dirty="0"/>
              <a:t>Добавление в избранные.</a:t>
            </a:r>
          </a:p>
        </p:txBody>
      </p:sp>
      <p:sp>
        <p:nvSpPr>
          <p:cNvPr id="190" name="Возможности"/>
          <p:cNvSpPr txBox="1">
            <a:spLocks noGrp="1"/>
          </p:cNvSpPr>
          <p:nvPr>
            <p:ph type="body" idx="21"/>
          </p:nvPr>
        </p:nvSpPr>
        <p:spPr>
          <a:xfrm>
            <a:off x="698499" y="1058990"/>
            <a:ext cx="11607802" cy="6718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b"/>
          <a:lstStyle/>
          <a:p>
            <a:r>
              <a:rPr lang="ru-RU"/>
              <a:t>Возможности </a:t>
            </a:r>
          </a:p>
        </p:txBody>
      </p:sp>
      <p:sp>
        <p:nvSpPr>
          <p:cNvPr id="191" name="6. Преподаватели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671802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7. Преподаватели</a:t>
            </a:r>
          </a:p>
        </p:txBody>
      </p:sp>
      <p:pic>
        <p:nvPicPr>
          <p:cNvPr id="192" name="Simulator Screenshot - iPhone 13 - 2023-02-13 at 10.05.44_iphone13midnight_portrait.png" descr="Simulator Screenshot - iPhone 13 - 2023-02-13 at 10.05.44_iphone13midnight_portra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1073" y="1217504"/>
            <a:ext cx="4414272" cy="82437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Поиск по названию и подразделению;…"/>
          <p:cNvSpPr txBox="1">
            <a:spLocks noGrp="1"/>
          </p:cNvSpPr>
          <p:nvPr>
            <p:ph type="body" idx="1"/>
          </p:nvPr>
        </p:nvSpPr>
        <p:spPr>
          <a:xfrm>
            <a:off x="698500" y="1721801"/>
            <a:ext cx="7035410" cy="7523483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Поиск по названию и подразделению;</a:t>
            </a:r>
          </a:p>
          <a:p>
            <a:r>
              <a:rPr lang="ru-RU" dirty="0"/>
              <a:t>Сортировка по корпусу;</a:t>
            </a:r>
          </a:p>
          <a:p>
            <a:r>
              <a:rPr lang="ru-RU" dirty="0"/>
              <a:t>Сортировка по корпусу и этажу;</a:t>
            </a:r>
          </a:p>
          <a:p>
            <a:r>
              <a:rPr lang="ru-RU" dirty="0"/>
              <a:t>Сортировка по подразделению;</a:t>
            </a:r>
          </a:p>
          <a:p>
            <a:r>
              <a:rPr lang="ru-RU" dirty="0"/>
              <a:t>Фильтрация по типу аудитории;</a:t>
            </a:r>
          </a:p>
          <a:p>
            <a:r>
              <a:rPr lang="ru-RU" dirty="0"/>
              <a:t>Просмотр вместимости аудитории;</a:t>
            </a:r>
          </a:p>
          <a:p>
            <a:r>
              <a:rPr lang="ru-RU" dirty="0"/>
              <a:t>Просмотр всех групп, которые имеют занятия в конкретной аудитории;</a:t>
            </a:r>
          </a:p>
          <a:p>
            <a:r>
              <a:rPr lang="ru-RU" dirty="0"/>
              <a:t>Просмотр всех преподавателей конкретной аудитории;</a:t>
            </a:r>
          </a:p>
          <a:p>
            <a:r>
              <a:rPr lang="ru-RU" dirty="0"/>
              <a:t>Добавление в избранные.</a:t>
            </a:r>
          </a:p>
        </p:txBody>
      </p:sp>
      <p:sp>
        <p:nvSpPr>
          <p:cNvPr id="195" name="Возможности"/>
          <p:cNvSpPr txBox="1">
            <a:spLocks noGrp="1"/>
          </p:cNvSpPr>
          <p:nvPr>
            <p:ph type="body" idx="21"/>
          </p:nvPr>
        </p:nvSpPr>
        <p:spPr>
          <a:xfrm>
            <a:off x="698499" y="1058990"/>
            <a:ext cx="11607802" cy="67180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b"/>
          <a:lstStyle/>
          <a:p>
            <a:r>
              <a:rPr lang="ru-RU"/>
              <a:t>Возможности </a:t>
            </a:r>
          </a:p>
        </p:txBody>
      </p:sp>
      <p:sp>
        <p:nvSpPr>
          <p:cNvPr id="196" name="7. Аудитории"/>
          <p:cNvSpPr txBox="1">
            <a:spLocks noGrp="1"/>
          </p:cNvSpPr>
          <p:nvPr>
            <p:ph type="title"/>
          </p:nvPr>
        </p:nvSpPr>
        <p:spPr>
          <a:xfrm>
            <a:off x="698500" y="440266"/>
            <a:ext cx="11607800" cy="671802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8. Аудитории</a:t>
            </a:r>
          </a:p>
        </p:txBody>
      </p:sp>
      <p:pic>
        <p:nvPicPr>
          <p:cNvPr id="197" name="Simulator Screenshot - iPhone 13 - 2023-02-13 at 10.05.54_iphone13midnight_portrait.png" descr="Simulator Screenshot - iPhone 13 - 2023-02-13 at 10.05.54_iphone13midnight_portrai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1073" y="1217504"/>
            <a:ext cx="4414272" cy="82437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7339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689</Words>
  <Application>Microsoft Macintosh PowerPoint</Application>
  <PresentationFormat>Произвольный</PresentationFormat>
  <Paragraphs>117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Helvetica Neue</vt:lpstr>
      <vt:lpstr>Helvetica Neue Medium</vt:lpstr>
      <vt:lpstr>21_BasicWhite</vt:lpstr>
      <vt:lpstr>Программное средство для просмотра и  обработки информации о расписании занятий</vt:lpstr>
      <vt:lpstr>1. Цель и задачи</vt:lpstr>
      <vt:lpstr>2. Используемые технологии</vt:lpstr>
      <vt:lpstr>3. Основные особенности проекта</vt:lpstr>
      <vt:lpstr>4. Расписание</vt:lpstr>
      <vt:lpstr>5. Задания</vt:lpstr>
      <vt:lpstr>6. Группы</vt:lpstr>
      <vt:lpstr>7. Преподаватели</vt:lpstr>
      <vt:lpstr>8. Аудитории</vt:lpstr>
      <vt:lpstr>9. Адаптивность интерфейса</vt:lpstr>
      <vt:lpstr>10. 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Программное средство для просмотра и  Обработки информации о расписании занятий</dc:title>
  <cp:lastModifiedBy>Андрей Гуринович</cp:lastModifiedBy>
  <cp:revision>13</cp:revision>
  <dcterms:modified xsi:type="dcterms:W3CDTF">2023-06-15T04:35:11Z</dcterms:modified>
</cp:coreProperties>
</file>